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ymond Alexandra" initials="RA" lastIdx="2" clrIdx="0">
    <p:extLst>
      <p:ext uri="{19B8F6BF-5375-455C-9EA6-DF929625EA0E}">
        <p15:presenceInfo xmlns:p15="http://schemas.microsoft.com/office/powerpoint/2012/main" userId="S-1-5-21-1199339407-2984951710-381235017-33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8DE73-5E01-4EBF-A411-52D95567F66C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290CE-BF33-4D89-944E-8B4452199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968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14747-96B0-4BED-AEAE-C3D3882F1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9798BA-0A99-4957-BF06-0E168DE6B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A24E58-58BD-4EEA-8901-D27E3713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FF7-100F-4AA6-A117-A2D1D63A4E05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5FF80E-44B6-4411-8820-B49449B5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60BD98-D5A2-49F5-AB39-877A2923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38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35040-73BF-4757-BACA-980E3506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2186D2-AA7C-47C2-B26E-7D6F84238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56D064-C37E-4780-A7B0-5A30BB56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A3C8-F400-4BFB-9E4A-1B53E6E0FDA9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92D1C9-78E6-42A9-AEF7-11308B83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ABE4CA-BA52-4EB6-8B3B-8822924B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29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89B5B4-A79D-4661-B970-6DC8F77A9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74BE66-F6D0-46D2-9B89-38E988C3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434AC-530F-42C3-B31B-D361B2FA9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CF7D-95DE-485F-B44B-D5B93B1E659B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C63330-AC99-4396-964A-C7EEFB44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C00F81-8004-4ED3-8A53-EBEC12AC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0814B7-D0EB-457E-8DDA-67D5087C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B40483-94D4-47D9-B3EE-E2D770F48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8F879E-635B-4760-93CA-C77B17BA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7742-B44F-4E6A-B41B-4D7608AA96CC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9FFFEB-FF0F-401B-8506-7F8BCE24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94C640-E25C-4F1F-A80B-A664A5E0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60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BDA4E-444B-4AF1-A39F-0DAC6603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760029-11DD-4771-A54D-93335E13E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363050-2246-4A18-8189-A26FE47F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9297-AE7E-4B49-AE56-74AC29F2949F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3BB56C-76E1-4760-8AC3-B44DEE58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706CF4-3355-44C4-8A8C-0034BC1EB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33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66D72-D03C-4BC3-9E1C-FB19A56F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6F9EF-5F45-4F23-A82C-83332AFACB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408E0C-B95A-4527-A728-96E96E8D0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0D2E95-EE62-4938-8772-083A1655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7895-D23C-44F3-9541-E7F3AF1B94AC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396E9D-271E-48F0-97B8-6A66EEEB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2997F1-A595-4709-8218-33AE6D93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72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A561D-8190-4075-8B2E-BB98D4C5B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101577-EBE9-4E05-8209-8A617D8C2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1D7ACB-9094-4BF0-A684-F2D39690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6271E7-C67C-4770-B119-907648EA5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00B5D83-A8AB-4E30-A51F-9E8BBCE56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E4D3E98-EBF1-4A0A-8130-47413748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08EA-EEDE-4452-834C-0134AEB0E67D}" type="datetime1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5FA4B0-D60F-480A-8D83-59FF69BF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50E47B-FC87-43CB-9C62-5A05D73E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11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FA1556-4B39-4EDC-A011-6201ECC9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26BAD9-D786-4EB1-81CC-51A5AB9DB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DAAC-8EB4-46F4-9E0E-88B2A072F719}" type="datetime1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33F8E9-0307-4883-8712-86824A92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EE7D3F-5B82-49C7-B53F-459EB8AA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07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97FFB4-29B8-4310-83B9-F2AD3071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2996-747B-4946-800C-108E46DA1FEB}" type="datetime1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D7511D-4905-491C-81A9-3A2FE54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BD3B7E-6D9B-41D6-B657-57EDC66A8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09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E355B-99A3-4F79-9370-11F97EA3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60C046-34BB-4663-8AFB-6A00E2283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543006-9238-4AE0-BD65-F116BEE04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2DBDFE-FC2B-477C-9BE8-A029BAAB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99A6-4A7F-4650-AB2A-4BFF0A7A1EA1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073548-716C-405A-BB2A-0E669847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4D34FF-C2AD-40F4-953D-ECA6D515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94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14B93-A910-4B2B-BA1B-BA3798727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93B45F-A756-41E7-8A70-0D7BC2237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12B38B-51C5-439D-8027-4C6CDD61A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9C2181-371A-49A9-BB08-FE53CC26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3B4C-6025-41D7-82C3-2406D2E069F8}" type="datetime1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38ECE4-F8AB-4DF5-88B8-E4F193FFC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81FB90-746E-483C-893F-FCFF0E08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87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7B99E5-03AB-4572-854C-02BFA205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D6D4C4-B64F-4EED-883C-8C1A356FC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51901F-A271-43BE-97B1-5F0E45A11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AACB-FAE1-4791-9B59-2FF553F41D6F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D9F48F-28F1-4275-BD2F-531B0D409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DOS- Moyens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23878-9DCB-4FA5-8B7B-150C911C72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D608-FBDF-4CD2-B787-625A0B0115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6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4DF94C-FED5-42AC-B6BB-7042D7299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ONDE: </a:t>
            </a:r>
            <a:b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 des directeurs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1931CA-A33C-4A0B-B4E0-DF0A19462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fr-FR"/>
            </a:br>
            <a:r>
              <a:rPr lang="fr-FR"/>
              <a:t>25 novembre 2020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E459D2B-751E-4A80-AEC3-8B0F21F7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E78052-9C70-4690-B832-807650F3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C605-FBFB-44A8-B4F4-5B59C246599D}" type="datetime1">
              <a:rPr lang="fr-FR" smtClean="0"/>
              <a:t>24/11/2020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40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398AB3-ED05-4644-92E7-03740180D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790413"/>
          </a:xfrm>
        </p:spPr>
        <p:txBody>
          <a:bodyPr>
            <a:noAutofit/>
          </a:bodyPr>
          <a:lstStyle/>
          <a:p>
            <a:r>
              <a:rPr lang="fr-FR" sz="6600" b="1" dirty="0"/>
              <a:t>INTERVENANTS/ MISSIONS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CDC65E-FBEC-498C-BC82-22F422CDA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645" y="1688841"/>
            <a:ext cx="9144000" cy="4667509"/>
          </a:xfrm>
        </p:spPr>
        <p:txBody>
          <a:bodyPr/>
          <a:lstStyle/>
          <a:p>
            <a:pPr algn="l"/>
            <a:r>
              <a:rPr lang="fr-FR" dirty="0"/>
              <a:t>	Traitements des litiges, le service appelle directement le 	directeur(</a:t>
            </a:r>
            <a:r>
              <a:rPr lang="fr-FR" dirty="0" err="1"/>
              <a:t>trice</a:t>
            </a:r>
            <a:r>
              <a:rPr lang="fr-FR" dirty="0"/>
              <a:t>) des écoles concernées.  </a:t>
            </a:r>
          </a:p>
          <a:p>
            <a:pPr algn="l"/>
            <a:r>
              <a:rPr lang="fr-FR" b="1" u="sng" dirty="0">
                <a:solidFill>
                  <a:schemeClr val="accent5">
                    <a:lumMod val="75000"/>
                  </a:schemeClr>
                </a:solidFill>
              </a:rPr>
              <a:t>DOS: </a:t>
            </a:r>
            <a:endParaRPr lang="fr-FR" dirty="0"/>
          </a:p>
          <a:p>
            <a:pPr algn="l"/>
            <a:r>
              <a:rPr lang="fr-FR" dirty="0"/>
              <a:t>	Si le directeur(</a:t>
            </a:r>
            <a:r>
              <a:rPr lang="fr-FR" dirty="0" err="1"/>
              <a:t>trice</a:t>
            </a:r>
            <a:r>
              <a:rPr lang="fr-FR" dirty="0"/>
              <a:t>) rencontre des difficultés à décrire les 	dispositifs, à créer les classes et répartir les élèves dans les 	classes, le service peut apporter son aide. </a:t>
            </a:r>
          </a:p>
          <a:p>
            <a:pPr algn="l"/>
            <a:r>
              <a:rPr lang="fr-FR" b="1" u="sng" dirty="0">
                <a:solidFill>
                  <a:schemeClr val="accent5">
                    <a:lumMod val="75000"/>
                  </a:schemeClr>
                </a:solidFill>
              </a:rPr>
              <a:t>Guichet académique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(DSI)</a:t>
            </a:r>
            <a:r>
              <a:rPr lang="fr-FR" dirty="0"/>
              <a:t>→ pour toutes difficultés techniques liées à l’accès à l’application.</a:t>
            </a:r>
          </a:p>
          <a:p>
            <a:pPr algn="l"/>
            <a:r>
              <a:rPr lang="fr-FR" b="1" u="sng" dirty="0">
                <a:solidFill>
                  <a:schemeClr val="accent5">
                    <a:lumMod val="75000"/>
                  </a:schemeClr>
                </a:solidFill>
              </a:rPr>
              <a:t>IEN</a:t>
            </a:r>
            <a:r>
              <a:rPr lang="fr-FR" dirty="0"/>
              <a:t> → attribution des clés OTP aux directeurs (</a:t>
            </a:r>
            <a:r>
              <a:rPr lang="fr-FR" dirty="0" err="1"/>
              <a:t>trices</a:t>
            </a:r>
            <a:r>
              <a:rPr lang="fr-FR" dirty="0"/>
              <a:t>). </a:t>
            </a:r>
            <a:r>
              <a:rPr lang="fr-FR" i="1" dirty="0"/>
              <a:t>Les clés OTP ne s’activent qu’au 1</a:t>
            </a:r>
            <a:r>
              <a:rPr lang="fr-FR" i="1" baseline="30000" dirty="0"/>
              <a:t>er</a:t>
            </a:r>
            <a:r>
              <a:rPr lang="fr-FR" i="1" dirty="0"/>
              <a:t> septembre.</a:t>
            </a:r>
            <a:endParaRPr lang="fr-FR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FB879F-21A2-4C1C-915C-6C451F36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DFF7-100F-4AA6-A117-A2D1D63A4E05}" type="datetime1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F3C9B-80F9-4799-85C6-3C22DA15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6" name="Flèche : angle droit à deux pointes 5">
            <a:extLst>
              <a:ext uri="{FF2B5EF4-FFF2-40B4-BE49-F238E27FC236}">
                <a16:creationId xmlns:a16="http://schemas.microsoft.com/office/drawing/2014/main" id="{0C2D4DA0-8426-471A-89F1-DE249F338263}"/>
              </a:ext>
            </a:extLst>
          </p:cNvPr>
          <p:cNvSpPr/>
          <p:nvPr/>
        </p:nvSpPr>
        <p:spPr>
          <a:xfrm rot="8235476">
            <a:off x="2393851" y="2479159"/>
            <a:ext cx="445215" cy="414135"/>
          </a:xfrm>
          <a:prstGeom prst="leftUpArrow">
            <a:avLst>
              <a:gd name="adj1" fmla="val 33467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68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04FDE-7376-41F5-8F00-0B5FC7D0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9204" cy="71722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7200" b="1" dirty="0"/>
              <a:t>CALENDRIER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C5A7A-D166-4BB2-A543-CFF742EE8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327"/>
            <a:ext cx="10526486" cy="50106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3400" b="1" u="sng" dirty="0">
                <a:solidFill>
                  <a:schemeClr val="accent1">
                    <a:lumMod val="75000"/>
                  </a:schemeClr>
                </a:solidFill>
              </a:rPr>
              <a:t>Dès la rentrée: </a:t>
            </a:r>
            <a:r>
              <a:rPr lang="fr-FR" sz="3400" b="1" dirty="0">
                <a:solidFill>
                  <a:schemeClr val="accent1">
                    <a:lumMod val="75000"/>
                  </a:schemeClr>
                </a:solidFill>
              </a:rPr>
              <a:t> (opérations demandées par le service de la DOS) </a:t>
            </a:r>
            <a:r>
              <a:rPr lang="fr-FR" sz="3400" i="1" dirty="0">
                <a:solidFill>
                  <a:schemeClr val="accent1">
                    <a:lumMod val="75000"/>
                  </a:schemeClr>
                </a:solidFill>
              </a:rPr>
              <a:t>Normalement, le Directeur(</a:t>
            </a:r>
            <a:r>
              <a:rPr lang="fr-FR" sz="3400" i="1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fr-FR" sz="3400" i="1" dirty="0">
                <a:solidFill>
                  <a:schemeClr val="accent1">
                    <a:lumMod val="75000"/>
                  </a:schemeClr>
                </a:solidFill>
              </a:rPr>
              <a:t>) n’a qu’à saisir les nouvelles arrivées, la structure pouvant être créée en juin.</a:t>
            </a:r>
            <a:r>
              <a:rPr lang="fr-FR" sz="3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fr-FR" dirty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Enregistrer les admissions définitives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Créer ou modifier les classes. </a:t>
            </a:r>
            <a:r>
              <a:rPr lang="fr-FR" i="1" dirty="0"/>
              <a:t>Chaque année, classes et dispositifs doivent être créés. Pour les GS, CP et CE1 dédoublés, le Directeur(</a:t>
            </a:r>
            <a:r>
              <a:rPr lang="fr-FR" i="1" dirty="0" err="1"/>
              <a:t>ice</a:t>
            </a:r>
            <a:r>
              <a:rPr lang="fr-FR" i="1" dirty="0"/>
              <a:t>) doit créer un dispositif dédoublé.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Répartir les élèves dans les classes. </a:t>
            </a:r>
            <a:r>
              <a:rPr lang="fr-FR" i="1" dirty="0"/>
              <a:t>Si des élèves sont « bloqués », contacter le service. Attention d’aller jusqu’au bout de la demande d’admission : admission définitive et répartition dans les classes.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Créer les dispositifs ULIS et répartir les élèves. </a:t>
            </a:r>
            <a:r>
              <a:rPr lang="fr-FR" i="1" dirty="0"/>
              <a:t>Les élèves d’ULIS doivent être « tagués » (élève ULIS + classe ordinaire) Ils sont inscrits dans la classe puis étiquette ULIS. Il faut qu’auparavant le Directeur (</a:t>
            </a:r>
            <a:r>
              <a:rPr lang="fr-FR" i="1" dirty="0" err="1"/>
              <a:t>trice</a:t>
            </a:r>
            <a:r>
              <a:rPr lang="fr-FR" i="1" dirty="0"/>
              <a:t>) ait créé le dispositif ULIS.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sz="3500" b="1" u="sng" dirty="0">
                <a:solidFill>
                  <a:schemeClr val="accent1">
                    <a:lumMod val="75000"/>
                  </a:schemeClr>
                </a:solidFill>
              </a:rPr>
              <a:t>Les jours suivants la rentrée (1ère quinzaine de septembre</a:t>
            </a:r>
            <a:r>
              <a:rPr lang="fr-FR" sz="3500" b="1" dirty="0">
                <a:solidFill>
                  <a:schemeClr val="accent1">
                    <a:lumMod val="75000"/>
                  </a:schemeClr>
                </a:solidFill>
              </a:rPr>
              <a:t>): (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</a:rPr>
              <a:t>opérations demandées par le service de la DOS)</a:t>
            </a:r>
            <a:endParaRPr lang="fr-FR" sz="35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Créer la fiche administrative des derniers élèves arrivés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Enregistrer les admissions définitives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Répartir les élèves dans les classes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Vérifier si des élèves ne sont pas bloqués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Vérifier que les élèves ULIS soient « tagués » et qu’ils soient répartis dans le dispositif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Penser à valider les effectifs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Editer la liste électorale du bureau de vote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E88762-AD06-45FE-875D-713AB2AD8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D2B4D9-760F-404E-A6DA-DD5CD6FA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38F9-2B26-40BE-9C11-39EA74887FBE}" type="datetime1">
              <a:rPr lang="fr-FR" smtClean="0"/>
              <a:t>24/11/2020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90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AB5A14-DE83-4A1A-BF18-43FC2F511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69167"/>
            <a:ext cx="10731759" cy="5607796"/>
          </a:xfrm>
        </p:spPr>
        <p:txBody>
          <a:bodyPr>
            <a:normAutofit fontScale="47500" lnSpcReduction="20000"/>
          </a:bodyPr>
          <a:lstStyle/>
          <a:p>
            <a:r>
              <a:rPr lang="fr-FR" sz="2600" b="1" u="sng" dirty="0">
                <a:solidFill>
                  <a:schemeClr val="accent1">
                    <a:lumMod val="75000"/>
                  </a:schemeClr>
                </a:solidFill>
              </a:rPr>
              <a:t>1ère quinzaine de Novembre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</a:rPr>
              <a:t>: (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pérations demandées par le service de la DOS)</a:t>
            </a:r>
            <a:endParaRPr lang="fr-FR" sz="2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Prévisions d’effectifs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600" b="1" u="sng" dirty="0">
                <a:solidFill>
                  <a:schemeClr val="accent1">
                    <a:lumMod val="75000"/>
                  </a:schemeClr>
                </a:solidFill>
              </a:rPr>
              <a:t>Décembre:</a:t>
            </a:r>
            <a:r>
              <a:rPr lang="fr-FR" sz="2600" b="1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opérations demandées par le service de la DOS)</a:t>
            </a:r>
            <a:endParaRPr lang="fr-FR" sz="26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Vérifier si tous les élèves sont bien admis et répartis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Vérifier que les élèves ne soient bloqués pour effectuer l’opération obligatoire de calcul des effectifs constats / validation des effectifs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900" b="1" u="sng" dirty="0">
                <a:solidFill>
                  <a:schemeClr val="accent1">
                    <a:lumMod val="75000"/>
                  </a:schemeClr>
                </a:solidFill>
              </a:rPr>
              <a:t>Mars – Avril</a:t>
            </a:r>
            <a:r>
              <a:rPr lang="fr-FR" sz="2900" b="1" dirty="0">
                <a:solidFill>
                  <a:schemeClr val="accent1">
                    <a:lumMod val="75000"/>
                  </a:schemeClr>
                </a:solidFill>
              </a:rPr>
              <a:t>: (opérations demandées par le service de la DEL)</a:t>
            </a:r>
            <a:r>
              <a:rPr lang="fr-FR" dirty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Opérer les décisions de passages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2900" b="1" u="sng" dirty="0">
                <a:solidFill>
                  <a:schemeClr val="accent1">
                    <a:lumMod val="75000"/>
                  </a:schemeClr>
                </a:solidFill>
              </a:rPr>
              <a:t>Mai – Juin</a:t>
            </a:r>
            <a:r>
              <a:rPr lang="fr-FR" sz="29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Créer les classes pour l’année scolaire suivante ou dupliquer les classes existantes, puis les modifier le cas échéant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Répartir les élèves dans les classes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Saisir les fiches administratives des nouveaux élèves pour l’année N+1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Vérifier si des élèves ne sont pas bloqués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Durant l’année scolaire, il faut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</a:rPr>
              <a:t>créer la fiche administrative des élèves arrivant en cours d’année et enregistrer l’admission définitive.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FF0000"/>
                </a:solidFill>
              </a:rPr>
              <a:t>Penser à radier les élèves quittant l’école et éditer le certificat de radiation. </a:t>
            </a:r>
            <a:r>
              <a:rPr lang="fr-FR" i="1" dirty="0">
                <a:solidFill>
                  <a:srgbClr val="FF0000"/>
                </a:solidFill>
              </a:rPr>
              <a:t>Le certificat peut être fait dès l’annonce du départ en</a:t>
            </a:r>
          </a:p>
          <a:p>
            <a:pPr marL="0" indent="0">
              <a:buNone/>
            </a:pPr>
            <a:r>
              <a:rPr lang="fr-FR" i="1" dirty="0">
                <a:solidFill>
                  <a:srgbClr val="FF0000"/>
                </a:solidFill>
              </a:rPr>
              <a:t> entrant le dernier jour d’école.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i="1" dirty="0">
                <a:solidFill>
                  <a:srgbClr val="FF0000"/>
                </a:solidFill>
              </a:rPr>
              <a:t>Important de tenir Onde à jour au fur et à mesure, Onde est le seul vecteur pour la reconnaissance du profil spécifique d’une  école. </a:t>
            </a:r>
            <a:r>
              <a:rPr lang="fr-FR" i="1">
                <a:solidFill>
                  <a:srgbClr val="FF0000"/>
                </a:solidFill>
              </a:rPr>
              <a:t>(CSP)</a:t>
            </a: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D2BE48-844F-4C6C-B2FA-4F90AC98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7A769A-CEED-4DB1-B2C5-49AEC43A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DF5A-DAC7-45A8-880D-B40C1866F9C6}" type="datetime1">
              <a:rPr lang="fr-FR" smtClean="0"/>
              <a:t>24/11/2020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CF71680-F277-4DFA-8EC7-0413F0AF6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28" y="5150840"/>
            <a:ext cx="746621" cy="74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7F770-61ED-4D1C-B74F-C1934067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18" y="365125"/>
            <a:ext cx="10758182" cy="4223653"/>
          </a:xfrm>
        </p:spPr>
        <p:txBody>
          <a:bodyPr>
            <a:normAutofit/>
          </a:bodyPr>
          <a:lstStyle/>
          <a:p>
            <a:r>
              <a:rPr lang="fr-FR" dirty="0"/>
              <a:t>Utilisation de PIA</a:t>
            </a:r>
            <a:br>
              <a:rPr lang="fr-FR" dirty="0"/>
            </a:br>
            <a:br>
              <a:rPr lang="fr-FR" dirty="0"/>
            </a:br>
            <a:r>
              <a:rPr lang="fr-FR" dirty="0"/>
              <a:t>Visite bureau du Directeur (</a:t>
            </a:r>
            <a:r>
              <a:rPr lang="fr-FR" dirty="0" err="1"/>
              <a:t>ice</a:t>
            </a:r>
            <a:r>
              <a:rPr lang="fr-FR" dirty="0"/>
              <a:t>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98ED7C-F6EF-48B6-8DC7-60E6ED6B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DAAC-8EB4-46F4-9E0E-88B2A072F719}" type="datetime1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9D3FF1-C859-4A31-BC23-8B96D078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DOS- Moyens 1er degré</a:t>
            </a:r>
          </a:p>
        </p:txBody>
      </p:sp>
    </p:spTree>
    <p:extLst>
      <p:ext uri="{BB962C8B-B14F-4D97-AF65-F5344CB8AC3E}">
        <p14:creationId xmlns:p14="http://schemas.microsoft.com/office/powerpoint/2010/main" val="1087772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601</Words>
  <Application>Microsoft Office PowerPoint</Application>
  <PresentationFormat>Grand écran</PresentationFormat>
  <Paragraphs>56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ONDE:  formation des directeurs</vt:lpstr>
      <vt:lpstr>INTERVENANTS/ MISSIONS</vt:lpstr>
      <vt:lpstr>CALENDRIER</vt:lpstr>
      <vt:lpstr>Présentation PowerPoint</vt:lpstr>
      <vt:lpstr>Utilisation de PIA  Visite bureau du Directeur (ice)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ONDE:  aide à la formation des directeurs</dc:title>
  <dc:creator>Reymond Alexandra</dc:creator>
  <cp:lastModifiedBy>Stéphanie Jamme</cp:lastModifiedBy>
  <cp:revision>13</cp:revision>
  <cp:lastPrinted>2020-11-24T16:08:14Z</cp:lastPrinted>
  <dcterms:created xsi:type="dcterms:W3CDTF">2020-10-13T14:22:52Z</dcterms:created>
  <dcterms:modified xsi:type="dcterms:W3CDTF">2020-11-24T16:08:23Z</dcterms:modified>
</cp:coreProperties>
</file>