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259" r:id="rId3"/>
    <p:sldId id="257" r:id="rId4"/>
    <p:sldId id="258" r:id="rId5"/>
    <p:sldId id="260" r:id="rId6"/>
  </p:sldIdLst>
  <p:sldSz cx="12192000" cy="6858000"/>
  <p:notesSz cx="6669088" cy="9926638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eymond Alexandra" initials="RA" lastIdx="2" clrIdx="0">
    <p:extLst>
      <p:ext uri="{19B8F6BF-5375-455C-9EA6-DF929625EA0E}">
        <p15:presenceInfo xmlns:p15="http://schemas.microsoft.com/office/powerpoint/2012/main" userId="S-1-5-21-1199339407-2984951710-381235017-3365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2" d="100"/>
          <a:sy n="72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938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777607" y="0"/>
            <a:ext cx="2889938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178DE73-5E01-4EBF-A411-52D95567F66C}" type="datetimeFigureOut">
              <a:rPr lang="fr-FR" smtClean="0"/>
              <a:t>24/11/2020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357188" y="1241425"/>
            <a:ext cx="5954712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66909" y="4777194"/>
            <a:ext cx="533527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889938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777607" y="9428584"/>
            <a:ext cx="2889938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E1290CE-BF33-4D89-944E-8B4452199FE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229681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9714747-96B0-4BED-AEAE-C3D3882F108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C89798BA-0A99-4957-BF06-0E168DE6B7A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3A24E58-58BD-4EEA-8901-D27E37134A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F1DFF7-100F-4AA6-A117-A2D1D63A4E05}" type="datetime1">
              <a:rPr lang="fr-FR" smtClean="0"/>
              <a:t>24/11/2020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C5FF80E-44B6-4411-8820-B49449B534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DOS- Moyens 1er degré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960BD98-D5A2-49F5-AB39-877A2923F9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BD608-FBDF-4CD2-B787-625A0B0115E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333800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B435040-73BF-4757-BACA-980E3506C2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0F2186D2-AA7C-47C2-B26E-7D6F84238FF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256D064-C37E-4780-A7B0-5A30BB56EB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7AA3C8-F400-4BFB-9E4A-1B53E6E0FDA9}" type="datetime1">
              <a:rPr lang="fr-FR" smtClean="0"/>
              <a:t>24/11/2020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E92D1C9-78E6-42A9-AEF7-11308B8308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DOS- Moyens 1er degré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AABE4CA-BA52-4EB6-8B3B-8822924B5D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BD608-FBDF-4CD2-B787-625A0B0115E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002995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3689B5B4-A79D-4661-B970-6DC8F77A9E1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0674BE66-F6D0-46D2-9B89-38E988C3FD2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F2434AC-530F-42C3-B31B-D361B2FA97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FCF7D-95DE-485F-B44B-D5B93B1E659B}" type="datetime1">
              <a:rPr lang="fr-FR" smtClean="0"/>
              <a:t>24/11/2020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EC63330-AC99-4396-964A-C7EEFB4418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DOS- Moyens 1er degré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BC00F81-8004-4ED3-8A53-EBEC12AC47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BD608-FBDF-4CD2-B787-625A0B0115E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317416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30814B7-D0EB-457E-8DDA-67D5087C50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6B40483-94D4-47D9-B3EE-E2D770F489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78F879E-635B-4760-93CA-C77B17BA3F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D57742-B44F-4E6A-B41B-4D7608AA96CC}" type="datetime1">
              <a:rPr lang="fr-FR" smtClean="0"/>
              <a:t>24/11/2020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79FFFEB-FF0F-401B-8506-7F8BCE245A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DOS- Moyens 1er degré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C94C640-E25C-4F1F-A80B-A664A5E024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BD608-FBDF-4CD2-B787-625A0B0115E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896009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7BBDA4E-444B-4AF1-A39F-0DAC6603E3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5760029-11DD-4771-A54D-93335E13EC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A363050-2246-4A18-8189-A26FE47FD0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289297-AE7E-4B49-AE56-74AC29F2949F}" type="datetime1">
              <a:rPr lang="fr-FR" smtClean="0"/>
              <a:t>24/11/2020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13BB56C-76E1-4760-8AC3-B44DEE58DE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DOS- Moyens 1er degré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2706CF4-3355-44C4-8A8C-0034BC1EB6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BD608-FBDF-4CD2-B787-625A0B0115E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803304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3566D72-D03C-4BC3-9E1C-FB19A56FE4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126F9EF-5F45-4F23-A82C-83332AFACB7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72408E0C-B95A-4527-A728-96E96E8D06D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660D2E95-EE62-4938-8772-083A165580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FC7895-D23C-44F3-9541-E7F3AF1B94AC}" type="datetime1">
              <a:rPr lang="fr-FR" smtClean="0"/>
              <a:t>24/11/2020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D9396E9D-271E-48F0-97B8-6A66EEEBB5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DOS- Moyens 1er degré</a:t>
            </a:r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452997F1-A595-4709-8218-33AE6D9320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BD608-FBDF-4CD2-B787-625A0B0115E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607245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7AA561D-8190-4075-8B2E-BB98D4C5BF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D9101577-EBE9-4E05-8209-8A617D8C28F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241D7ACB-9094-4BF0-A684-F2D3969060C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2A6271E7-C67C-4770-B119-907648EA541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F00B5D83-A8AB-4E30-A51F-9E8BBCE5652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8E4D3E98-EBF1-4A0A-8130-47413748E5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AD08EA-EEDE-4452-834C-0134AEB0E67D}" type="datetime1">
              <a:rPr lang="fr-FR" smtClean="0"/>
              <a:t>24/11/2020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3B5FA4B0-D60F-480A-8D83-59FF69BF12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DOS- Moyens 1er degré</a:t>
            </a:r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9850E47B-FC87-43CB-9C62-5A05D73EB2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BD608-FBDF-4CD2-B787-625A0B0115E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821100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1FA1556-4B39-4EDC-A011-6201ECC91F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F126BAD9-D786-4EB1-81CC-51A5AB9DB3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DAAC-8EB4-46F4-9E0E-88B2A072F719}" type="datetime1">
              <a:rPr lang="fr-FR" smtClean="0"/>
              <a:t>24/11/2020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4133F8E9-0307-4883-8712-86824A928D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DOS- Moyens 1er degré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0EEE7D3F-5B82-49C7-B53F-459EB8AA4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BD608-FBDF-4CD2-B787-625A0B0115E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390798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1897FFB4-29B8-4310-83B9-F2AD30710C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EC2996-747B-4946-800C-108E46DA1FEB}" type="datetime1">
              <a:rPr lang="fr-FR" smtClean="0"/>
              <a:t>24/11/2020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00D7511D-4905-491C-81A9-3A2FE54131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DOS- Moyens 1er degré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40BD3B7E-6D9B-41D6-B657-57EDC66A8C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BD608-FBDF-4CD2-B787-625A0B0115E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460995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D2E355B-99A3-4F79-9370-11F97EA3DC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860C046-34BB-4663-8AFB-6A00E22832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4C543006-9238-4AE0-BD65-F116BEE04DA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B82DBDFE-FC2B-477C-9BE8-A029BAAB23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4899A6-4A7F-4650-AB2A-4BFF0A7A1EA1}" type="datetime1">
              <a:rPr lang="fr-FR" smtClean="0"/>
              <a:t>24/11/2020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B2073548-716C-405A-BB2A-0E66984757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DOS- Moyens 1er degré</a:t>
            </a:r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914D34FF-C2AD-40F4-953D-ECA6D5150C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BD608-FBDF-4CD2-B787-625A0B0115E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869457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9314B93-A910-4B2B-BA1B-BA3798727A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4393B45F-A756-41E7-8A70-0D7BC22373A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8F12B38B-51C5-439D-8027-4C6CDD61ADB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889C2181-371A-49A9-BB08-FE53CC26AB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9C3B4C-6025-41D7-82C3-2406D2E069F8}" type="datetime1">
              <a:rPr lang="fr-FR" smtClean="0"/>
              <a:t>24/11/2020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EE38ECE4-F8AB-4DF5-88B8-E4F193FFC9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DOS- Moyens 1er degré</a:t>
            </a:r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A681FB90-746E-483C-893F-FCFF0E080B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BD608-FBDF-4CD2-B787-625A0B0115E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148780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367B99E5-03AB-4572-854C-02BFA2050D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C5D6D4C4-B64F-4EED-883C-8C1A356FCA5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C51901F-A271-43BE-97B1-5F0E45A11BA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88AACB-FAE1-4791-9B59-2FF553F41D6F}" type="datetime1">
              <a:rPr lang="fr-FR" smtClean="0"/>
              <a:t>24/11/2020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AD9F48F-28F1-4275-BD2F-531B0D40930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fr-FR"/>
              <a:t>DOS- Moyens 1er degré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5623878-9DCB-4FA5-8B7B-150C911C729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CBD608-FBDF-4CD2-B787-625A0B0115E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81601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bg1"/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44DF94C-FED5-42AC-B6BB-7042D7299BB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fr-FR" sz="9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ONDE: </a:t>
            </a:r>
            <a:br>
              <a:rPr lang="fr-F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fr-FR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formation des directeurs</a:t>
            </a:r>
            <a:endParaRPr lang="fr-FR" dirty="0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091931CA-A33C-4A0B-B4E0-DF0A1946250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br>
              <a:rPr lang="fr-FR"/>
            </a:br>
            <a:r>
              <a:rPr lang="fr-FR"/>
              <a:t>25 novembre 2020</a:t>
            </a:r>
            <a:endParaRPr lang="fr-FR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0E459D2B-751E-4A80-AEC3-8B0F21F787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DOS- Moyens 1er degré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5CE78052-9C70-4690-B832-807650F336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DFC605-FBFB-44A8-B4F4-5B59C246599D}" type="datetime1">
              <a:rPr lang="fr-FR" smtClean="0"/>
              <a:t>24/11/2020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854046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bg1"/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5398AB3-ED05-4644-92E7-03740180DB3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665163"/>
            <a:ext cx="9144000" cy="790413"/>
          </a:xfrm>
        </p:spPr>
        <p:txBody>
          <a:bodyPr>
            <a:noAutofit/>
          </a:bodyPr>
          <a:lstStyle/>
          <a:p>
            <a:r>
              <a:rPr lang="fr-FR" sz="6600" b="1" dirty="0"/>
              <a:t>INTERVENANTS/ MISSIONS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62CDC65E-FBEC-498C-BC82-22F422CDA06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98645" y="1688841"/>
            <a:ext cx="9144000" cy="4667509"/>
          </a:xfrm>
        </p:spPr>
        <p:txBody>
          <a:bodyPr/>
          <a:lstStyle/>
          <a:p>
            <a:pPr algn="l"/>
            <a:r>
              <a:rPr lang="fr-FR" dirty="0"/>
              <a:t>	Traitements des litiges, le service appelle directement le 	directeur(</a:t>
            </a:r>
            <a:r>
              <a:rPr lang="fr-FR" dirty="0" err="1"/>
              <a:t>trice</a:t>
            </a:r>
            <a:r>
              <a:rPr lang="fr-FR" dirty="0"/>
              <a:t>) des écoles concernées.  </a:t>
            </a:r>
          </a:p>
          <a:p>
            <a:pPr algn="l"/>
            <a:r>
              <a:rPr lang="fr-FR" b="1" u="sng" dirty="0">
                <a:solidFill>
                  <a:schemeClr val="accent5">
                    <a:lumMod val="75000"/>
                  </a:schemeClr>
                </a:solidFill>
              </a:rPr>
              <a:t>DOS: </a:t>
            </a:r>
            <a:endParaRPr lang="fr-FR" dirty="0"/>
          </a:p>
          <a:p>
            <a:pPr algn="l"/>
            <a:r>
              <a:rPr lang="fr-FR" dirty="0"/>
              <a:t>	Si le directeur(</a:t>
            </a:r>
            <a:r>
              <a:rPr lang="fr-FR" dirty="0" err="1"/>
              <a:t>trice</a:t>
            </a:r>
            <a:r>
              <a:rPr lang="fr-FR" dirty="0"/>
              <a:t>) rencontre des difficultés à décrire les 	dispositifs, à créer les classes et répartir les élèves dans les 	classes, le service peut apporter son aide. </a:t>
            </a:r>
          </a:p>
          <a:p>
            <a:pPr algn="l"/>
            <a:r>
              <a:rPr lang="fr-FR" b="1" u="sng" dirty="0">
                <a:solidFill>
                  <a:schemeClr val="accent5">
                    <a:lumMod val="75000"/>
                  </a:schemeClr>
                </a:solidFill>
              </a:rPr>
              <a:t>Guichet académique</a:t>
            </a:r>
            <a:r>
              <a:rPr lang="fr-FR" b="1" dirty="0">
                <a:solidFill>
                  <a:schemeClr val="accent5">
                    <a:lumMod val="75000"/>
                  </a:schemeClr>
                </a:solidFill>
              </a:rPr>
              <a:t> (DSI)</a:t>
            </a:r>
            <a:r>
              <a:rPr lang="fr-FR" dirty="0"/>
              <a:t>→ pour toutes difficultés techniques liées à l’accès à l’application.</a:t>
            </a:r>
          </a:p>
          <a:p>
            <a:pPr algn="l"/>
            <a:r>
              <a:rPr lang="fr-FR" b="1" u="sng" dirty="0">
                <a:solidFill>
                  <a:schemeClr val="accent5">
                    <a:lumMod val="75000"/>
                  </a:schemeClr>
                </a:solidFill>
              </a:rPr>
              <a:t>IEN</a:t>
            </a:r>
            <a:r>
              <a:rPr lang="fr-FR" dirty="0"/>
              <a:t> → attribution des clés OTP aux directeurs (</a:t>
            </a:r>
            <a:r>
              <a:rPr lang="fr-FR" dirty="0" err="1"/>
              <a:t>trices</a:t>
            </a:r>
            <a:r>
              <a:rPr lang="fr-FR" dirty="0"/>
              <a:t>). </a:t>
            </a:r>
            <a:r>
              <a:rPr lang="fr-FR" i="1" dirty="0"/>
              <a:t>Les clés OTP ne s’activent qu’au 1</a:t>
            </a:r>
            <a:r>
              <a:rPr lang="fr-FR" i="1" baseline="30000" dirty="0"/>
              <a:t>er</a:t>
            </a:r>
            <a:r>
              <a:rPr lang="fr-FR" i="1" dirty="0"/>
              <a:t> septembre.</a:t>
            </a:r>
            <a:endParaRPr lang="fr-FR" b="1" u="sng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5FB879F-21A2-4C1C-915C-6C451F36C9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F1DFF7-100F-4AA6-A117-A2D1D63A4E05}" type="datetime1">
              <a:rPr lang="fr-FR" smtClean="0"/>
              <a:t>24/11/2020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8EF3C9B-80F9-4799-85C6-3C22DA1538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DOS- Moyens 1er degré</a:t>
            </a:r>
          </a:p>
        </p:txBody>
      </p:sp>
      <p:sp>
        <p:nvSpPr>
          <p:cNvPr id="6" name="Flèche : angle droit à deux pointes 5">
            <a:extLst>
              <a:ext uri="{FF2B5EF4-FFF2-40B4-BE49-F238E27FC236}">
                <a16:creationId xmlns:a16="http://schemas.microsoft.com/office/drawing/2014/main" id="{0C2D4DA0-8426-471A-89F1-DE249F338263}"/>
              </a:ext>
            </a:extLst>
          </p:cNvPr>
          <p:cNvSpPr/>
          <p:nvPr/>
        </p:nvSpPr>
        <p:spPr>
          <a:xfrm rot="8235476">
            <a:off x="2393851" y="2479159"/>
            <a:ext cx="445215" cy="414135"/>
          </a:xfrm>
          <a:prstGeom prst="leftUpArrow">
            <a:avLst>
              <a:gd name="adj1" fmla="val 33467"/>
              <a:gd name="adj2" fmla="val 25000"/>
              <a:gd name="adj3" fmla="val 25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546861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bg1"/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1D04FDE-7376-41F5-8F00-0B5FC7D0E1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349204" cy="717226"/>
          </a:xfrm>
        </p:spPr>
        <p:txBody>
          <a:bodyPr>
            <a:normAutofit fontScale="90000"/>
          </a:bodyPr>
          <a:lstStyle/>
          <a:p>
            <a:pPr algn="ctr"/>
            <a:r>
              <a:rPr lang="fr-FR" sz="7200" b="1" dirty="0"/>
              <a:t>CALENDRIER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3AC5A7A-D166-4BB2-A543-CFF742EE8E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66327"/>
            <a:ext cx="10526486" cy="5010636"/>
          </a:xfrm>
        </p:spPr>
        <p:txBody>
          <a:bodyPr>
            <a:normAutofit fontScale="47500" lnSpcReduction="20000"/>
          </a:bodyPr>
          <a:lstStyle/>
          <a:p>
            <a:pPr marL="0" indent="0">
              <a:buNone/>
            </a:pPr>
            <a:endParaRPr lang="fr-FR" dirty="0"/>
          </a:p>
          <a:p>
            <a:r>
              <a:rPr lang="fr-FR" sz="3400" b="1" u="sng" dirty="0">
                <a:solidFill>
                  <a:schemeClr val="accent1">
                    <a:lumMod val="75000"/>
                  </a:schemeClr>
                </a:solidFill>
              </a:rPr>
              <a:t>Dès la rentrée: </a:t>
            </a:r>
            <a:r>
              <a:rPr lang="fr-FR" sz="3400" b="1" dirty="0">
                <a:solidFill>
                  <a:schemeClr val="accent1">
                    <a:lumMod val="75000"/>
                  </a:schemeClr>
                </a:solidFill>
              </a:rPr>
              <a:t> (opérations demandées par le service de la DOS) </a:t>
            </a:r>
            <a:r>
              <a:rPr lang="fr-FR" sz="3400" i="1" dirty="0">
                <a:solidFill>
                  <a:schemeClr val="accent1">
                    <a:lumMod val="75000"/>
                  </a:schemeClr>
                </a:solidFill>
              </a:rPr>
              <a:t>Normalement, le Directeur(</a:t>
            </a:r>
            <a:r>
              <a:rPr lang="fr-FR" sz="3400" i="1" dirty="0" err="1">
                <a:solidFill>
                  <a:schemeClr val="accent1">
                    <a:lumMod val="75000"/>
                  </a:schemeClr>
                </a:solidFill>
              </a:rPr>
              <a:t>ice</a:t>
            </a:r>
            <a:r>
              <a:rPr lang="fr-FR" sz="3400" i="1" dirty="0">
                <a:solidFill>
                  <a:schemeClr val="accent1">
                    <a:lumMod val="75000"/>
                  </a:schemeClr>
                </a:solidFill>
              </a:rPr>
              <a:t>) n’a qu’à saisir les nouvelles arrivées, la structure pouvant être créée en juin.</a:t>
            </a:r>
            <a:r>
              <a:rPr lang="fr-FR" sz="3400" b="1" dirty="0">
                <a:solidFill>
                  <a:schemeClr val="accent1">
                    <a:lumMod val="75000"/>
                  </a:schemeClr>
                </a:solidFill>
              </a:rPr>
              <a:t>	</a:t>
            </a:r>
            <a:r>
              <a:rPr lang="fr-FR" dirty="0"/>
              <a:t>	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fr-FR" dirty="0"/>
              <a:t>Enregistrer les admissions définitives 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fr-FR" dirty="0"/>
              <a:t>Créer ou modifier les classes. </a:t>
            </a:r>
            <a:r>
              <a:rPr lang="fr-FR" i="1" dirty="0"/>
              <a:t>Chaque année, classes et dispositifs doivent être créés. Pour les GS, CP et CE1 dédoublés, le Directeur(</a:t>
            </a:r>
            <a:r>
              <a:rPr lang="fr-FR" i="1" dirty="0" err="1"/>
              <a:t>ice</a:t>
            </a:r>
            <a:r>
              <a:rPr lang="fr-FR" i="1" dirty="0"/>
              <a:t>) doit créer un dispositif dédoublé.</a:t>
            </a:r>
            <a:endParaRPr lang="fr-FR" dirty="0"/>
          </a:p>
          <a:p>
            <a:pPr>
              <a:buFont typeface="Wingdings" panose="05000000000000000000" pitchFamily="2" charset="2"/>
              <a:buChar char="Ø"/>
            </a:pPr>
            <a:r>
              <a:rPr lang="fr-FR" dirty="0"/>
              <a:t>Répartir les élèves dans les classes. </a:t>
            </a:r>
            <a:r>
              <a:rPr lang="fr-FR" i="1" dirty="0"/>
              <a:t>Si des élèves sont « bloqués », contacter le service. Attention d’aller jusqu’au bout de la demande d’admission : admission définitive et répartition dans les classes.</a:t>
            </a:r>
            <a:endParaRPr lang="fr-FR" dirty="0"/>
          </a:p>
          <a:p>
            <a:pPr>
              <a:buFont typeface="Wingdings" panose="05000000000000000000" pitchFamily="2" charset="2"/>
              <a:buChar char="Ø"/>
            </a:pPr>
            <a:r>
              <a:rPr lang="fr-FR" dirty="0"/>
              <a:t>Créer les dispositifs ULIS et répartir les élèves. </a:t>
            </a:r>
            <a:r>
              <a:rPr lang="fr-FR" i="1" dirty="0"/>
              <a:t>Les élèves d’ULIS doivent être « tagués » (élève ULIS + classe ordinaire) Ils sont inscrits dans la classe puis étiquette ULIS. Il faut qu’auparavant le Directeur (</a:t>
            </a:r>
            <a:r>
              <a:rPr lang="fr-FR" i="1" dirty="0" err="1"/>
              <a:t>trice</a:t>
            </a:r>
            <a:r>
              <a:rPr lang="fr-FR" i="1" dirty="0"/>
              <a:t>) ait créé le dispositif ULIS.</a:t>
            </a:r>
            <a:endParaRPr lang="fr-FR" dirty="0"/>
          </a:p>
          <a:p>
            <a:pPr marL="0" indent="0">
              <a:buNone/>
            </a:pPr>
            <a:endParaRPr lang="fr-FR" dirty="0"/>
          </a:p>
          <a:p>
            <a:r>
              <a:rPr lang="fr-FR" sz="3500" b="1" u="sng" dirty="0">
                <a:solidFill>
                  <a:schemeClr val="accent1">
                    <a:lumMod val="75000"/>
                  </a:schemeClr>
                </a:solidFill>
              </a:rPr>
              <a:t>Les jours suivants la rentrée (1ère quinzaine de septembre</a:t>
            </a:r>
            <a:r>
              <a:rPr lang="fr-FR" sz="3500" b="1" dirty="0">
                <a:solidFill>
                  <a:schemeClr val="accent1">
                    <a:lumMod val="75000"/>
                  </a:schemeClr>
                </a:solidFill>
              </a:rPr>
              <a:t>): (</a:t>
            </a:r>
            <a:r>
              <a:rPr lang="fr-FR" sz="3600" b="1" dirty="0">
                <a:solidFill>
                  <a:schemeClr val="accent1">
                    <a:lumMod val="75000"/>
                  </a:schemeClr>
                </a:solidFill>
              </a:rPr>
              <a:t>opérations demandées par le service de la DOS)</a:t>
            </a:r>
            <a:endParaRPr lang="fr-FR" sz="3500" b="1" dirty="0">
              <a:solidFill>
                <a:schemeClr val="accent1">
                  <a:lumMod val="75000"/>
                </a:schemeClr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fr-FR" dirty="0"/>
              <a:t> Créer la fiche administrative des derniers élèves arrivés 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fr-FR" dirty="0"/>
              <a:t>Enregistrer les admissions définitives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fr-FR" dirty="0"/>
              <a:t>Répartir les élèves dans les classes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fr-FR" dirty="0"/>
              <a:t>Vérifier si des élèves ne sont pas bloqués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fr-FR" dirty="0"/>
              <a:t>Vérifier que les élèves ULIS soient « tagués » et qu’ils soient répartis dans le dispositif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fr-FR" dirty="0"/>
              <a:t>Penser à valider les effectifs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fr-FR" dirty="0"/>
              <a:t>Editer la liste électorale du bureau de vote</a:t>
            </a:r>
          </a:p>
          <a:p>
            <a:endParaRPr lang="fr-FR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1EE88762-AD06-45FE-875D-713AB2AD8F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DOS- Moyens 1er degré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27D2B4D9-760F-404E-A6DA-DD5CD6FAB7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2438F9-2B26-40BE-9C11-39EA74887FBE}" type="datetime1">
              <a:rPr lang="fr-FR" smtClean="0"/>
              <a:t>24/11/2020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709085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bg1"/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5AB5A14-DE83-4A1A-BF18-43FC2F5119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569167"/>
            <a:ext cx="10731759" cy="5607796"/>
          </a:xfrm>
        </p:spPr>
        <p:txBody>
          <a:bodyPr>
            <a:normAutofit fontScale="47500" lnSpcReduction="20000"/>
          </a:bodyPr>
          <a:lstStyle/>
          <a:p>
            <a:r>
              <a:rPr lang="fr-FR" sz="2600" b="1" u="sng" dirty="0">
                <a:solidFill>
                  <a:schemeClr val="accent1">
                    <a:lumMod val="75000"/>
                  </a:schemeClr>
                </a:solidFill>
              </a:rPr>
              <a:t>1ère quinzaine de Novembre</a:t>
            </a:r>
            <a:r>
              <a:rPr lang="fr-FR" sz="2600" b="1" dirty="0">
                <a:solidFill>
                  <a:schemeClr val="accent1">
                    <a:lumMod val="75000"/>
                  </a:schemeClr>
                </a:solidFill>
              </a:rPr>
              <a:t>: (</a:t>
            </a:r>
            <a:r>
              <a:rPr lang="fr-FR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</a:t>
            </a:r>
            <a:r>
              <a:rPr lang="fr-FR" b="1" dirty="0">
                <a:solidFill>
                  <a:schemeClr val="accent1">
                    <a:lumMod val="75000"/>
                  </a:schemeClr>
                </a:solidFill>
              </a:rPr>
              <a:t>pérations demandées par le service de la DOS)</a:t>
            </a:r>
            <a:endParaRPr lang="fr-FR" sz="2600" b="1" u="sng" dirty="0">
              <a:solidFill>
                <a:schemeClr val="accent1">
                  <a:lumMod val="75000"/>
                </a:schemeClr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fr-FR" dirty="0"/>
              <a:t>Prévisions d’effectifs</a:t>
            </a:r>
          </a:p>
          <a:p>
            <a:pPr marL="0" indent="0">
              <a:buNone/>
            </a:pPr>
            <a:endParaRPr lang="fr-FR" dirty="0"/>
          </a:p>
          <a:p>
            <a:r>
              <a:rPr lang="fr-FR" sz="2600" b="1" u="sng" dirty="0">
                <a:solidFill>
                  <a:schemeClr val="accent1">
                    <a:lumMod val="75000"/>
                  </a:schemeClr>
                </a:solidFill>
              </a:rPr>
              <a:t>Décembre:</a:t>
            </a:r>
            <a:r>
              <a:rPr lang="fr-FR" sz="2600" b="1" dirty="0">
                <a:solidFill>
                  <a:schemeClr val="accent1">
                    <a:lumMod val="75000"/>
                  </a:schemeClr>
                </a:solidFill>
              </a:rPr>
              <a:t> (</a:t>
            </a:r>
            <a:r>
              <a:rPr lang="fr-FR" b="1" dirty="0">
                <a:solidFill>
                  <a:schemeClr val="accent1">
                    <a:lumMod val="75000"/>
                  </a:schemeClr>
                </a:solidFill>
              </a:rPr>
              <a:t>opérations demandées par le service de la DOS)</a:t>
            </a:r>
            <a:endParaRPr lang="fr-FR" sz="2600" b="1" u="sng" dirty="0">
              <a:solidFill>
                <a:schemeClr val="accent1">
                  <a:lumMod val="75000"/>
                </a:schemeClr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fr-FR" dirty="0"/>
              <a:t>Vérifier si tous les élèves sont bien admis et répartis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fr-FR" dirty="0"/>
              <a:t>Vérifier que les élèves ne soient bloqués pour effectuer l’opération obligatoire de calcul des effectifs constats / validation des effectifs</a:t>
            </a:r>
          </a:p>
          <a:p>
            <a:pPr marL="0" indent="0">
              <a:buNone/>
            </a:pPr>
            <a:endParaRPr lang="fr-FR" dirty="0"/>
          </a:p>
          <a:p>
            <a:r>
              <a:rPr lang="fr-FR" sz="2900" b="1" u="sng" dirty="0">
                <a:solidFill>
                  <a:schemeClr val="accent1">
                    <a:lumMod val="75000"/>
                  </a:schemeClr>
                </a:solidFill>
              </a:rPr>
              <a:t>Mars – Avril</a:t>
            </a:r>
            <a:r>
              <a:rPr lang="fr-FR" sz="2900" b="1" dirty="0">
                <a:solidFill>
                  <a:schemeClr val="accent1">
                    <a:lumMod val="75000"/>
                  </a:schemeClr>
                </a:solidFill>
              </a:rPr>
              <a:t>: (opérations demandées par le service de la DEL)</a:t>
            </a:r>
            <a:r>
              <a:rPr lang="fr-FR" dirty="0"/>
              <a:t>	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fr-FR" dirty="0"/>
              <a:t>Opérer les décisions de passages</a:t>
            </a:r>
          </a:p>
          <a:p>
            <a:pPr marL="0" indent="0">
              <a:buNone/>
            </a:pPr>
            <a:endParaRPr lang="fr-FR" dirty="0"/>
          </a:p>
          <a:p>
            <a:r>
              <a:rPr lang="fr-FR" sz="2900" b="1" u="sng" dirty="0">
                <a:solidFill>
                  <a:schemeClr val="accent1">
                    <a:lumMod val="75000"/>
                  </a:schemeClr>
                </a:solidFill>
              </a:rPr>
              <a:t>Mai – Juin</a:t>
            </a:r>
            <a:r>
              <a:rPr lang="fr-FR" sz="2900" b="1" dirty="0">
                <a:solidFill>
                  <a:schemeClr val="accent1">
                    <a:lumMod val="75000"/>
                  </a:schemeClr>
                </a:solidFill>
              </a:rPr>
              <a:t>: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fr-FR" dirty="0"/>
              <a:t>Créer les classes pour l’année scolaire suivante ou dupliquer les classes existantes, puis les modifier le cas échéant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fr-FR" dirty="0"/>
              <a:t>Répartir les élèves dans les classes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fr-FR" dirty="0"/>
              <a:t>Saisir les fiches administratives des nouveaux élèves pour l’année N+1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fr-FR" dirty="0"/>
              <a:t>Vérifier si des élèves ne sont pas bloqués</a:t>
            </a:r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r>
              <a:rPr lang="fr-FR" dirty="0">
                <a:solidFill>
                  <a:srgbClr val="FF0000"/>
                </a:solidFill>
              </a:rPr>
              <a:t>Durant l’année scolaire, il faut 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fr-FR" dirty="0">
                <a:solidFill>
                  <a:srgbClr val="FF0000"/>
                </a:solidFill>
              </a:rPr>
              <a:t>créer la fiche administrative des élèves arrivant en cours d’année et enregistrer l’admission définitive.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fr-FR" dirty="0">
                <a:solidFill>
                  <a:srgbClr val="FF0000"/>
                </a:solidFill>
              </a:rPr>
              <a:t>Penser à radier les élèves quittant l’école et éditer le certificat de radiation. </a:t>
            </a:r>
            <a:r>
              <a:rPr lang="fr-FR" i="1" dirty="0">
                <a:solidFill>
                  <a:srgbClr val="FF0000"/>
                </a:solidFill>
              </a:rPr>
              <a:t>Le certificat peut être fait dès l’annonce du départ en</a:t>
            </a:r>
          </a:p>
          <a:p>
            <a:pPr marL="0" indent="0">
              <a:buNone/>
            </a:pPr>
            <a:r>
              <a:rPr lang="fr-FR" i="1" dirty="0">
                <a:solidFill>
                  <a:srgbClr val="FF0000"/>
                </a:solidFill>
              </a:rPr>
              <a:t> entrant le dernier jour d’école.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fr-FR" i="1" dirty="0">
                <a:solidFill>
                  <a:srgbClr val="FF0000"/>
                </a:solidFill>
              </a:rPr>
              <a:t>Important de tenir Onde à jour au fur et à mesure, Onde est le seul vecteur pour la reconnaissance du profil spécifique d’une  école. </a:t>
            </a:r>
            <a:r>
              <a:rPr lang="fr-FR" i="1">
                <a:solidFill>
                  <a:srgbClr val="FF0000"/>
                </a:solidFill>
              </a:rPr>
              <a:t>(CSP)</a:t>
            </a:r>
            <a:endParaRPr lang="fr-FR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fr-FR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D7D2BE48-844F-4C6C-B2FA-4F90AC982A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DOS- Moyens 1er degré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C07A769A-CEED-4DB1-B2C5-49AEC43A75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B3DF5A-DAC7-45A8-880D-B40C1866F9C6}" type="datetime1">
              <a:rPr lang="fr-FR" smtClean="0"/>
              <a:t>24/11/2020</a:t>
            </a:fld>
            <a:endParaRPr lang="fr-FR"/>
          </a:p>
        </p:txBody>
      </p:sp>
      <p:pic>
        <p:nvPicPr>
          <p:cNvPr id="9" name="Image 8">
            <a:extLst>
              <a:ext uri="{FF2B5EF4-FFF2-40B4-BE49-F238E27FC236}">
                <a16:creationId xmlns:a16="http://schemas.microsoft.com/office/drawing/2014/main" id="{2CF71680-F277-4DFA-8EC7-0413F0AF652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128" y="5150840"/>
            <a:ext cx="746621" cy="7466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630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587F770-61ED-4D1C-B74F-C19340671D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5618" y="365125"/>
            <a:ext cx="10758182" cy="4223653"/>
          </a:xfrm>
        </p:spPr>
        <p:txBody>
          <a:bodyPr>
            <a:normAutofit/>
          </a:bodyPr>
          <a:lstStyle/>
          <a:p>
            <a:r>
              <a:rPr lang="fr-FR" dirty="0"/>
              <a:t>Utilisation de PIA</a:t>
            </a:r>
            <a:br>
              <a:rPr lang="fr-FR" dirty="0"/>
            </a:br>
            <a:br>
              <a:rPr lang="fr-FR" dirty="0"/>
            </a:br>
            <a:r>
              <a:rPr lang="fr-FR" dirty="0"/>
              <a:t>Visite bureau du Directeur (</a:t>
            </a:r>
            <a:r>
              <a:rPr lang="fr-FR" dirty="0" err="1"/>
              <a:t>ice</a:t>
            </a:r>
            <a:r>
              <a:rPr lang="fr-FR" dirty="0"/>
              <a:t>)</a:t>
            </a:r>
            <a:br>
              <a:rPr lang="fr-FR" dirty="0"/>
            </a:br>
            <a:endParaRPr lang="fr-FR" dirty="0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4798ED7C-F6EF-48B6-8DC7-60E6ED6B4F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DAAC-8EB4-46F4-9E0E-88B2A072F719}" type="datetime1">
              <a:rPr lang="fr-FR" smtClean="0"/>
              <a:t>24/11/2020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ED9D3FF1-C859-4A31-BC23-8B96D07883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DOS- Moyens 1er degré</a:t>
            </a:r>
          </a:p>
        </p:txBody>
      </p:sp>
    </p:spTree>
    <p:extLst>
      <p:ext uri="{BB962C8B-B14F-4D97-AF65-F5344CB8AC3E}">
        <p14:creationId xmlns:p14="http://schemas.microsoft.com/office/powerpoint/2010/main" val="1087772655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72</TotalTime>
  <Words>601</Words>
  <Application>Microsoft Office PowerPoint</Application>
  <PresentationFormat>Grand écran</PresentationFormat>
  <Paragraphs>56</Paragraphs>
  <Slides>5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Wingdings</vt:lpstr>
      <vt:lpstr>Thème Office</vt:lpstr>
      <vt:lpstr>ONDE:  formation des directeurs</vt:lpstr>
      <vt:lpstr>INTERVENANTS/ MISSIONS</vt:lpstr>
      <vt:lpstr>CALENDRIER</vt:lpstr>
      <vt:lpstr>Présentation PowerPoint</vt:lpstr>
      <vt:lpstr>Utilisation de PIA  Visite bureau du Directeur (ice)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ONDE:  aide à la formation des directeurs</dc:title>
  <dc:creator>Reymond Alexandra</dc:creator>
  <cp:lastModifiedBy>Stéphanie Jamme</cp:lastModifiedBy>
  <cp:revision>13</cp:revision>
  <cp:lastPrinted>2020-11-24T16:08:14Z</cp:lastPrinted>
  <dcterms:created xsi:type="dcterms:W3CDTF">2020-10-13T14:22:52Z</dcterms:created>
  <dcterms:modified xsi:type="dcterms:W3CDTF">2020-11-24T16:08:23Z</dcterms:modified>
</cp:coreProperties>
</file>